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5" r:id="rId2"/>
    <p:sldId id="266" r:id="rId3"/>
    <p:sldId id="260" r:id="rId4"/>
    <p:sldId id="256" r:id="rId5"/>
    <p:sldId id="257" r:id="rId6"/>
    <p:sldId id="258" r:id="rId7"/>
    <p:sldId id="261" r:id="rId8"/>
    <p:sldId id="264" r:id="rId9"/>
    <p:sldId id="259" r:id="rId10"/>
    <p:sldId id="262" r:id="rId11"/>
    <p:sldId id="265" r:id="rId12"/>
    <p:sldId id="267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D6D78-9BA2-4190-A95D-57B1207BBE80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2880-87B8-41E8-86CB-C7D783511E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22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7D54-6EBC-40BA-BFE0-7B14A716BF27}" type="datetimeFigureOut">
              <a:rPr lang="es-ES" smtClean="0"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F951-9EC0-4309-ADDD-69081C3F76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1785926"/>
            <a:ext cx="73655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INFORME FINANCIERO</a:t>
            </a:r>
          </a:p>
          <a:p>
            <a:pPr algn="ctr"/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GESTIÓN 2010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45242" y="642925"/>
          <a:ext cx="7869634" cy="5857908"/>
        </p:xfrm>
        <a:graphic>
          <a:graphicData uri="http://schemas.openxmlformats.org/drawingml/2006/table">
            <a:tbl>
              <a:tblPr/>
              <a:tblGrid>
                <a:gridCol w="248141"/>
                <a:gridCol w="3084046"/>
                <a:gridCol w="806461"/>
                <a:gridCol w="788736"/>
                <a:gridCol w="1063463"/>
                <a:gridCol w="968935"/>
                <a:gridCol w="909852"/>
              </a:tblGrid>
              <a:tr h="1772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 DE  PROYECTOS DE INVESTIGACION, ACREDITACION E  INTERACCIÓN SOCIAL 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FINANCIADOS CON RECURSOS I.D.H. Y EJECUTADOS EN LA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2010 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105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Nº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DENOMINACION PROYECTO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APROBADO  RES.H.C.U.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DEPENDENCIA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DEL PROYECTO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EJECUTADO 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Difusión de Relatos de tradición oral Boliviana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235/2010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181.410,00 </a:t>
                      </a:r>
                    </a:p>
                  </a:txBody>
                  <a:tcPr marL="8862" marR="8862" marT="8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37.215,80 </a:t>
                      </a:r>
                    </a:p>
                  </a:txBody>
                  <a:tcPr marL="8862" marR="8862" marT="8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Novelas Fundacionales del Bicentenario 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235/2010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LITERATURA</a:t>
                      </a:r>
                    </a:p>
                  </a:txBody>
                  <a:tcPr marL="8862" marR="8862" marT="8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196.000,00 </a:t>
                      </a:r>
                    </a:p>
                  </a:txBody>
                  <a:tcPr marL="8862" marR="8862" marT="8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35.817,00 </a:t>
                      </a:r>
                    </a:p>
                  </a:txBody>
                  <a:tcPr marL="8862" marR="8862" marT="8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6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 EN Bs.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377.410,00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 73.032,80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215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(Fuente Área Desconcentrada - F.H.C.E.)</a:t>
                      </a: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56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 DE  SEDES UNIVERSITARIAS FACULTATIVAS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FINANCIADOS CON RECURSOS I.D.H. Y EJECUTADOS EN LA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2010 </a:t>
                      </a: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6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9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Nº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DENOMINACION PROYECTO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APROBADO  RES.H.C.U.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DEPENDENCIA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DEL PROYECTO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EJECUTADO 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Cs. De la Educación - Patacamaya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Educación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533.500,00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103.000,20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Cs. De la Educación - San Buenaventura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Educación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275.500,00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48.216,60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Cs. De la Educación - Chulumani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Educación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533.500,00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118.660,20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Cs. De la Educación - Tiwanacu - Pillapi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Educación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275.500,00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44.840,40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Cs. De la Educación - Luribay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Educación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275.500,00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45.640,20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Turismo - San Buenaventura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262/2010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Turismo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464.800,00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127.708,48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Turismo - Chulumani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498/2008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Turismo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232.400,00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60.749,36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10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Turismo - Copacabana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498/2008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Turismo</a:t>
                      </a: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325.360,00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105.068,04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17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 EN Bs.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###########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653.883,48 </a:t>
                      </a:r>
                    </a:p>
                  </a:txBody>
                  <a:tcPr marL="8862" marR="8862" marT="8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7724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(Fuente Área Desconcentrada - F.H.C.E.)</a:t>
                      </a: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9" y="428605"/>
          <a:ext cx="7506413" cy="6172560"/>
        </p:xfrm>
        <a:graphic>
          <a:graphicData uri="http://schemas.openxmlformats.org/drawingml/2006/table">
            <a:tbl>
              <a:tblPr/>
              <a:tblGrid>
                <a:gridCol w="381279"/>
                <a:gridCol w="4837467"/>
                <a:gridCol w="1048514"/>
                <a:gridCol w="1239153"/>
              </a:tblGrid>
              <a:tr h="297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7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 DE  OBRAS DE MANTENIMIENTO Y REFACCION</a:t>
                      </a: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7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EJECUTADAS EN LA GESTION  2010</a:t>
                      </a: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9949"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Nº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 DE OBRA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FUENTE DE FINAN.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CANCELADO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CAMBIO DE CUBIERTA DEL ARCHIVO LA PAZ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11.761,90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IMPERMEABILIZACION CUBIERTA DE LOZA - CARRERA DE TURISMO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30.567,74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PINTADO HALL PRINCIPAL PISO 9 AL 13 MONOBLOK CENTRAL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27.641,73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REFACCION Y LIMPIEZA TORRE MONTES (CASA MONTES)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49.809,48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ARREGLO HALL PRINCIPAL   1ER PISO CASA GAINSBORG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12.542,20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PINTADO AULAS MODELO PARA CADA CARRERA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25.741,44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REFACCION Y LIMPIEZA DE AUDITORIUM (CASA GAINSBORG)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18.394,00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PINTADO DE AULAS CARRERA CIENCIAS DE LA EDUCACION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REC.PROP.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28.713,00 </a:t>
                      </a:r>
                    </a:p>
                  </a:txBody>
                  <a:tcPr marL="11901" marR="11901" marT="11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901" marR="11901" marT="1190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 INVERSION EN BS.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901" marR="11901" marT="1190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205.171,49 </a:t>
                      </a:r>
                    </a:p>
                  </a:txBody>
                  <a:tcPr marL="11901" marR="11901" marT="119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321364"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0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Fuente Área Desconcentrada - FHCE)</a:t>
                      </a:r>
                    </a:p>
                  </a:txBody>
                  <a:tcPr marL="11901" marR="11901" marT="11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4612" y="2500306"/>
            <a:ext cx="3956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Gestión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28662" y="358527"/>
          <a:ext cx="7072361" cy="5960330"/>
        </p:xfrm>
        <a:graphic>
          <a:graphicData uri="http://schemas.openxmlformats.org/drawingml/2006/table">
            <a:tbl>
              <a:tblPr/>
              <a:tblGrid>
                <a:gridCol w="2209821"/>
                <a:gridCol w="3002374"/>
                <a:gridCol w="1860166"/>
              </a:tblGrid>
              <a:tr h="2931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31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SALDOS INICIALES EN LIBRETAS BANCARIAS</a:t>
                      </a: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31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2011</a:t>
                      </a: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31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2924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97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CODIGO LIBRETA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FUENTE DE FINANCIAMIENTO</a:t>
                      </a:r>
                    </a:p>
                  </a:txBody>
                  <a:tcPr marL="13959" marR="13959" marT="139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1396502001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REC.PROPIOS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5.698.599,39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1396504101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T.G.N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  411.063,54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1396504102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I.D.H.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3.874.492,58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1396508001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GRAN BRETAÑA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    66.162,70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1396508002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ITALIA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         973,62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1396508003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BASKET FUNDING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      2.729,78 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TOTAL</a:t>
                      </a:r>
                    </a:p>
                  </a:txBody>
                  <a:tcPr marL="13959" marR="13959" marT="1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10.054.021,61 </a:t>
                      </a:r>
                    </a:p>
                  </a:txBody>
                  <a:tcPr marL="13959" marR="13959" marT="139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917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17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Fuente Área Desconcentrada - FHCE)</a:t>
                      </a:r>
                    </a:p>
                  </a:txBody>
                  <a:tcPr marL="13959" marR="13959" marT="13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956" y="983249"/>
          <a:ext cx="8186272" cy="4803204"/>
        </p:xfrm>
        <a:graphic>
          <a:graphicData uri="http://schemas.openxmlformats.org/drawingml/2006/table">
            <a:tbl>
              <a:tblPr/>
              <a:tblGrid>
                <a:gridCol w="5229309"/>
                <a:gridCol w="1558597"/>
                <a:gridCol w="1398366"/>
              </a:tblGrid>
              <a:tr h="3645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5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REPORTE DE GENERAL DE  INGRESOS CAPTADOS EN EL</a:t>
                      </a: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5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PERIODO DEL 02 DE ENERO AL 18 DE MAYO DE 2011</a:t>
                      </a: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5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6256">
                <a:tc>
                  <a:txBody>
                    <a:bodyPr/>
                    <a:lstStyle/>
                    <a:p>
                      <a:pPr algn="l" fontAlgn="b"/>
                      <a:endParaRPr lang="es-E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83" marR="14583" marT="14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CONCEPTO</a:t>
                      </a:r>
                    </a:p>
                  </a:txBody>
                  <a:tcPr marL="14583" marR="14583" marT="14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CODIGO</a:t>
                      </a:r>
                    </a:p>
                  </a:txBody>
                  <a:tcPr marL="14583" marR="14583" marT="14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</a:t>
                      </a:r>
                    </a:p>
                  </a:txBody>
                  <a:tcPr marL="14583" marR="14583" marT="14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27927"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 COPARTICIPACION TRIBUTARIA T.G.N.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41-113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335.400,00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1673"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 COPARTICIPACION TRIBUTARIA I.D.H.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41-119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92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GENERACION DE RECURSOS PROPIOS (Venta Servicios y otros)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398.139,00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673"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MATRICULAS REGULARES F.H.C.E.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673"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MATRICULAS PREUNIVERSITARIO F.H.C.E.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673"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DONACION ORGANISMOS - PAISES EXTRANJEROS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80-559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14583" marR="14583" marT="14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4583" marR="14583" marT="14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14583" marR="14583" marT="14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733.539,00 </a:t>
                      </a:r>
                    </a:p>
                  </a:txBody>
                  <a:tcPr marL="14583" marR="14583" marT="14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3070" y="357166"/>
          <a:ext cx="7885608" cy="5929353"/>
        </p:xfrm>
        <a:graphic>
          <a:graphicData uri="http://schemas.openxmlformats.org/drawingml/2006/table">
            <a:tbl>
              <a:tblPr/>
              <a:tblGrid>
                <a:gridCol w="3450677"/>
                <a:gridCol w="1377955"/>
                <a:gridCol w="1528488"/>
                <a:gridCol w="1528488"/>
              </a:tblGrid>
              <a:tr h="203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DISTRIBUCION DE LOS INGRESOS (T.G.N.)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FONDO DE OPERACIONES EN LA 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2011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275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UNIDAD EJECUTORA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% POR UNIDAD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% DISTRIB.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758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IMPORTE A DISTRIBUIR DEL 1ER. DESEMB. BS.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335.400,00 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DIRECCION Y COORDINACION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2,00%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2,00%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  6.708,00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LITERATURA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10,47%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6,73%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22.572,42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Investigaciones y Publicaciones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3,74%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12.543,96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HISTORIA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10,47%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4,56%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15.294,24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Investigación Histórica y Servicios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2,49%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  8.351,46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ARCHIVO HISTORICO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3,42%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11.470,68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FILOSOFIA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10,47%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7,18%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24.081,72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Investigación y Publicaciones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3,29%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11.034,66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CS.INFORMACION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10,47%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7,86%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26.362,44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Producción Intelectual e Investigación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2,61%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  8.753,94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PSICOLOGIA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7,08%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23.746,32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Centro Integral de Servicios Psicológicos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5,70%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19.117,80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CS.EDUCACION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42.864,12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TURISMO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42.864,12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LINGÜÍSTICA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12,78%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4,13%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13.852,02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Instituto de Investigaciones Linguisticas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5,07%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17.004,78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Unidad Académica de Viacha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3,58%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12.007,32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INSTITUTO DE EST.BOLIVIANOS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5,00%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2,57%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  8.619,78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Investigaciones y Publicaciones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2,57%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    8.150,22 </a:t>
                      </a:r>
                    </a:p>
                  </a:txBody>
                  <a:tcPr marL="8156" marR="8156" marT="8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335.400,00 </a:t>
                      </a:r>
                    </a:p>
                  </a:txBody>
                  <a:tcPr marL="8156" marR="8156" marT="8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6311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11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(Fuente  Área Desconcentrada  -  F.H.C.E.)</a:t>
                      </a:r>
                    </a:p>
                  </a:txBody>
                  <a:tcPr marL="8156" marR="8156" marT="8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3" y="334061"/>
          <a:ext cx="6715173" cy="6452525"/>
        </p:xfrm>
        <a:graphic>
          <a:graphicData uri="http://schemas.openxmlformats.org/drawingml/2006/table">
            <a:tbl>
              <a:tblPr/>
              <a:tblGrid>
                <a:gridCol w="608712"/>
                <a:gridCol w="2602331"/>
                <a:gridCol w="599052"/>
                <a:gridCol w="772970"/>
                <a:gridCol w="1069275"/>
                <a:gridCol w="1062833"/>
              </a:tblGrid>
              <a:tr h="2412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12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DETALLE DE COMPRAS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- EQUIPOS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DURANTE EL </a:t>
                      </a: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12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PERIODO DEL 02 ENERO AL 18 DE MAYO DE LA GESTION  2011</a:t>
                      </a: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403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12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CANTIDAD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FUENTE DE FINANCIAMIENTO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PRECIO UNITARIO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Equipos de computacion de última generación para Biblioteca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4.400,00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8.800,00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Fotocopiadora Canon - Oficina Decanato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19.990,00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19.990,00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Sillon de espera metálico - Of.Secretaria de Decanato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1.270,00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1.270,00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Impresora - Oficina Area Desconcentrada y Biblioteca Central de la Facultad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1.100,00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2.200,00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Impresora a Color  - Oficina Area Desconcentrada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3.400,00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3.400,00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Scanner - Oficina Área Desconcentrada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3.200,00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3.200,00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Impresora Carro Largo - Of.Secretaría de Decanato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5.308,00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5.308,00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Cortadora de césped - Oficina Administración Facultativa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2.320,00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2.320,00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portátil Mac Book - Instituto de Investigaciones Literarias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19.881,00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19.881,00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Detector de Billetes falsos Oficina Área Desconcentrada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364,00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364,00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de Computación Core2 Duo - Prefacultativo de Lingüística e Idiomas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4.890,00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4.890,00 </a:t>
                      </a:r>
                    </a:p>
                  </a:txBody>
                  <a:tcPr marL="9648" marR="9648" marT="9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648" marR="9648" marT="96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 EN Bs.</a:t>
                      </a:r>
                    </a:p>
                  </a:txBody>
                  <a:tcPr marL="9648" marR="9648" marT="9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71.623,00 </a:t>
                      </a:r>
                    </a:p>
                  </a:txBody>
                  <a:tcPr marL="9648" marR="9648" marT="9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9403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0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Fuente Área Desconcentrada - FHCE)</a:t>
                      </a:r>
                    </a:p>
                  </a:txBody>
                  <a:tcPr marL="9648" marR="9648" marT="96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6126" y="1234275"/>
          <a:ext cx="8462154" cy="4266427"/>
        </p:xfrm>
        <a:graphic>
          <a:graphicData uri="http://schemas.openxmlformats.org/drawingml/2006/table">
            <a:tbl>
              <a:tblPr/>
              <a:tblGrid>
                <a:gridCol w="1800591"/>
                <a:gridCol w="1150378"/>
                <a:gridCol w="1069101"/>
                <a:gridCol w="1125369"/>
                <a:gridCol w="1237907"/>
                <a:gridCol w="1191016"/>
                <a:gridCol w="887792"/>
              </a:tblGrid>
              <a:tr h="5399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EJECUCION FINANCIERA 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POR EL PERIODO 02 DE ENERO AL 18 DE MAYO DE 2011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67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FUENTE DE FINANCIAMIENTO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SALDOS INICIALES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DESEMBOLSOS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 DISPONIBLE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EJECUCIÓN A LA FECHA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% EJECUCION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REC.PROPIOS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5.698.599,39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398.139,00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6.096.738,39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73.185,04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6.023.553,35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T.G.N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411.063,54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335.400,00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746.463,54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171.895,16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574.568,38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I.D.H.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3.874.492,58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3.874.492,58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961.492,83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2.912.999,75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 BRETAÑA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66.162,70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66.162,70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66.162,70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973,62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973,62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973,62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BASKET FUNDING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2.729,78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2.729,78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-  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2.729,78 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9374" marR="9374" marT="9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10.054.021,61 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10.787.560,61 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1.206.573,03 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9.580.987,58 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142976" y="571478"/>
          <a:ext cx="6697217" cy="5855662"/>
        </p:xfrm>
        <a:graphic>
          <a:graphicData uri="http://schemas.openxmlformats.org/drawingml/2006/table">
            <a:tbl>
              <a:tblPr/>
              <a:tblGrid>
                <a:gridCol w="2092604"/>
                <a:gridCol w="2843117"/>
                <a:gridCol w="1761496"/>
              </a:tblGrid>
              <a:tr h="33045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5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SALDOS INICIALES EN LIBRETAS BANCARIAS</a:t>
                      </a: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5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2010</a:t>
                      </a: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5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3672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CODIGO LIBRETA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FUENTE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DE FINANCIAMIENTO</a:t>
                      </a:r>
                    </a:p>
                  </a:txBody>
                  <a:tcPr marL="13219" marR="13219" marT="132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IMPORTE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155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1396502001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REC.PROPIOS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6.035.310,56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1396504101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T.G.N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  786.867,72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1396504102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I.D.H.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   3.421.559,17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1396508001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GRAN BRETAÑA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      334.873,13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1396508003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BASKET FUNDING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          8.400,00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TOTAL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10.587.010,58 </a:t>
                      </a:r>
                    </a:p>
                  </a:txBody>
                  <a:tcPr marL="13219" marR="13219" marT="13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7238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36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Fuente Área Desconcentrada - FHCE)</a:t>
                      </a:r>
                    </a:p>
                  </a:txBody>
                  <a:tcPr marL="13219" marR="13219" marT="13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85786" y="642918"/>
          <a:ext cx="7698768" cy="4951299"/>
        </p:xfrm>
        <a:graphic>
          <a:graphicData uri="http://schemas.openxmlformats.org/drawingml/2006/table">
            <a:tbl>
              <a:tblPr/>
              <a:tblGrid>
                <a:gridCol w="4917896"/>
                <a:gridCol w="1465780"/>
                <a:gridCol w="1315092"/>
              </a:tblGrid>
              <a:tr h="3428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8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REPORTE DE GENERAL DE  INGRESOS CAPTADOS EN LA</a:t>
                      </a: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8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2010</a:t>
                      </a: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8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9163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5" marR="13715" marT="13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CONCEPTO</a:t>
                      </a:r>
                    </a:p>
                  </a:txBody>
                  <a:tcPr marL="13715" marR="13715" marT="13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CODIGO</a:t>
                      </a:r>
                    </a:p>
                  </a:txBody>
                  <a:tcPr marL="13715" marR="13715" marT="13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</a:t>
                      </a:r>
                    </a:p>
                  </a:txBody>
                  <a:tcPr marL="13715" marR="13715" marT="13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648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 COPARTICIPACION TRIBUTARIA T.G.N.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41-113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559.000,00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 COPARTICIPACION TRIBUTARIA I.D.H.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41-119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1.552.593,00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GENERACION DE RECURSOS PROPIOS (Venta Servicios y otros)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1.481.809,00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48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MATRICULAS REGULARES F.H.C.E.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519.335,00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48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MATRICULAS PREUNIVERSITARIO F.H.C.E.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20-230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755.116,80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48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DONACION ORGANISMOS - PAISES EXTRANJEROS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80-559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187.551,00 </a:t>
                      </a:r>
                    </a:p>
                  </a:txBody>
                  <a:tcPr marL="13715" marR="13715" marT="13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3715" marR="13715" marT="13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13715" marR="13715" marT="13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5.055.404,80 </a:t>
                      </a:r>
                    </a:p>
                  </a:txBody>
                  <a:tcPr marL="13715" marR="13715" marT="13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00167" y="266206"/>
          <a:ext cx="6357980" cy="6194909"/>
        </p:xfrm>
        <a:graphic>
          <a:graphicData uri="http://schemas.openxmlformats.org/drawingml/2006/table">
            <a:tbl>
              <a:tblPr/>
              <a:tblGrid>
                <a:gridCol w="2782201"/>
                <a:gridCol w="1111013"/>
                <a:gridCol w="1232383"/>
                <a:gridCol w="1232383"/>
              </a:tblGrid>
              <a:tr h="23329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329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DISTRIBUCION DE LOS INGRESOS (T.G.N.)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329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FONDO DE OPERACIONES EN LA 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329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2010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329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596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UNIDAD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2010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59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1ER.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2DO.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 DESEMBOLSO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223.600,00 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335.400,00 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559.000,00 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5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DIRECCION Y COORDINACION FACULTATIVA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22.360,00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33.540,00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55.900,00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LITERATURA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23.410,92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35.116,38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58.527,30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HISTORIA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14.511,64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21.767,46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36.279,10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FILOSOFIA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17.507,88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26.261,82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43.769,70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CS.INFORMACION BIBLIOT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20.392,32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30.588,48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50.980,80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PSICOLOGIA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28.509,00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42.763,50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71.272,50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CIENCIAS DE LA EDUCACION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28.643,16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42.964,74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71.607,90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TURISMO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26.004,68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39.007,02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65.011,70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CARRERA DE LINGÜÍSTICA E IDIOMAS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24.685,44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37.028,16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61.713,60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INSTITUTO DE ESTUDIOS BOLIVIANOS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11.180,00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16.770,00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27.950,00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ARCHIVO LA PAZ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6.394,96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  9.592,44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 15.987,40 </a:t>
                      </a:r>
                    </a:p>
                  </a:txBody>
                  <a:tcPr marL="9331" marR="9331" marT="9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TOTALES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223.600,00 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335.400,00 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559.000,00 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663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63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(Fuente  Área Desconcentrada  -  F.H.C.E.)</a:t>
                      </a:r>
                    </a:p>
                  </a:txBody>
                  <a:tcPr marL="9331" marR="9331" marT="93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14480" y="197015"/>
          <a:ext cx="5715039" cy="6463970"/>
        </p:xfrm>
        <a:graphic>
          <a:graphicData uri="http://schemas.openxmlformats.org/drawingml/2006/table">
            <a:tbl>
              <a:tblPr/>
              <a:tblGrid>
                <a:gridCol w="2861366"/>
                <a:gridCol w="1076858"/>
                <a:gridCol w="1776815"/>
              </a:tblGrid>
              <a:tr h="4171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INGRESOS PERCIBIDOS POR COMPONENTES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IMPUESTO DIRECTO A LOS HIDROCARBUROS IDH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GESTION  2010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sng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COMPONENTE EQUIPAMIENTO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196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UNIDAD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Bs.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71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DIRECCION Y COORDINACION FACULTATIVA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726.483,00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726.483,00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TOTALES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726.483,00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726.483,00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044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(Fuente  Área Desconcentrada -  F.H.C.E.)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sng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COMPONENTE INVESTIGACION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196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UNIDAD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Bs.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9175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LITERATURA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377.410,00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377.410,00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TOTALES</a:t>
                      </a:r>
                    </a:p>
                  </a:txBody>
                  <a:tcPr marL="11522" marR="11522" marT="11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377.410,00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377.410,00 </a:t>
                      </a:r>
                    </a:p>
                  </a:txBody>
                  <a:tcPr marL="11522" marR="11522" marT="11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044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4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(Fuente  Área Desconcentrada -  F.H.C.E.)</a:t>
                      </a: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044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22" marR="11522" marT="11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94041" y="1928805"/>
          <a:ext cx="7953593" cy="2857516"/>
        </p:xfrm>
        <a:graphic>
          <a:graphicData uri="http://schemas.openxmlformats.org/drawingml/2006/table">
            <a:tbl>
              <a:tblPr/>
              <a:tblGrid>
                <a:gridCol w="3982148"/>
                <a:gridCol w="1498659"/>
                <a:gridCol w="2472786"/>
              </a:tblGrid>
              <a:tr h="3207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800" b="0" i="0" u="sng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COMPONENTE SEDES UNIVERSITARIAS</a:t>
                      </a: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07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6744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UNIDAD</a:t>
                      </a:r>
                    </a:p>
                  </a:txBody>
                  <a:tcPr marL="16035" marR="16035" marT="160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IMPORTE Bs.</a:t>
                      </a:r>
                    </a:p>
                  </a:txBody>
                  <a:tcPr marL="16035" marR="16035" marT="160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6035" marR="16035" marT="160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CIENCIAS DE LA EDUCACION</a:t>
                      </a:r>
                    </a:p>
                  </a:txBody>
                  <a:tcPr marL="16035" marR="16035" marT="160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448.700,00 </a:t>
                      </a:r>
                    </a:p>
                  </a:txBody>
                  <a:tcPr marL="16035" marR="16035" marT="1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448.700,00 </a:t>
                      </a:r>
                    </a:p>
                  </a:txBody>
                  <a:tcPr marL="16035" marR="16035" marT="1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TOTALES</a:t>
                      </a:r>
                    </a:p>
                  </a:txBody>
                  <a:tcPr marL="16035" marR="16035" marT="160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448.700,00 </a:t>
                      </a:r>
                    </a:p>
                  </a:txBody>
                  <a:tcPr marL="16035" marR="16035" marT="1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448.700,00 </a:t>
                      </a:r>
                    </a:p>
                  </a:txBody>
                  <a:tcPr marL="16035" marR="16035" marT="1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0709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7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(Fuente  Área Desconcentrada -  F.H.C.E.)</a:t>
                      </a:r>
                    </a:p>
                  </a:txBody>
                  <a:tcPr marL="16035" marR="16035" marT="16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00100" y="711911"/>
          <a:ext cx="7058993" cy="5788923"/>
        </p:xfrm>
        <a:graphic>
          <a:graphicData uri="http://schemas.openxmlformats.org/drawingml/2006/table">
            <a:tbl>
              <a:tblPr/>
              <a:tblGrid>
                <a:gridCol w="639880"/>
                <a:gridCol w="2735571"/>
                <a:gridCol w="629723"/>
                <a:gridCol w="812546"/>
                <a:gridCol w="1124022"/>
                <a:gridCol w="1117251"/>
              </a:tblGrid>
              <a:tr h="2535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35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 DE COMPRAS  IMPORTANTES DURANTE LA </a:t>
                      </a: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35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 2010</a:t>
                      </a: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84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8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CANTIDAD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DETALLE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FUENTE DE FINANCIAMIENTO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Precio Unitario en Bs.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51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Equipos de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computacion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última generación para oficina de Decanato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7.236,59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43.419,54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Butacas para el Auditorium "Casa Gainsborg"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1.237,25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98.980,00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Relojes de Control Biométrico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3.850,00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19.250,00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Juegos de escritorios y sillas para aulas Modelo de cada carrera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2.085,00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29.190,00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Bus Facultativo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770.630,00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770.630,00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Equipos de Computación para las ocho Carreras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6.462,50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413.600,00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655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Pupitres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404,00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264.620,00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Proyectores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24.745,00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346.430,00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de Video Conferencia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I.D.H.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49.844,00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49.844,00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de Sonido carrera de Filosofia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22.115,00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22.115,00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Aparatos de Telefonía  IP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REC.PROPIOS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736,69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28.730,91 </a:t>
                      </a:r>
                    </a:p>
                  </a:txBody>
                  <a:tcPr marL="10143" marR="10143" marT="10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0143" marR="10143" marT="101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 EN Bs.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0143" marR="10143" marT="101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0143" marR="10143" marT="101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0143" marR="10143" marT="101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2.086.809,45 </a:t>
                      </a:r>
                    </a:p>
                  </a:txBody>
                  <a:tcPr marL="10143" marR="10143" marT="101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4341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41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Fuente Área Desconcentrada - FHCE)</a:t>
                      </a:r>
                    </a:p>
                  </a:txBody>
                  <a:tcPr marL="10143" marR="10143" marT="10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4347" y="214290"/>
          <a:ext cx="7446353" cy="6540002"/>
        </p:xfrm>
        <a:graphic>
          <a:graphicData uri="http://schemas.openxmlformats.org/drawingml/2006/table">
            <a:tbl>
              <a:tblPr/>
              <a:tblGrid>
                <a:gridCol w="223654"/>
                <a:gridCol w="2658090"/>
                <a:gridCol w="1158390"/>
                <a:gridCol w="1117019"/>
                <a:gridCol w="1144600"/>
                <a:gridCol w="1144600"/>
              </a:tblGrid>
              <a:tr h="1151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51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EJECUCION DEL GASTO DURANTE LA </a:t>
                      </a: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51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2010</a:t>
                      </a: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51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6721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Nº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ACTIVIDAD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RECURSOS PROPIOS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T.G.N.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I.D.H.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DONACIONES EXTERNAS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6721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Dirección y Coordinación Facultativa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358.657,47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74.701,04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Literatura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125.138,00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61.599,00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Historia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50.037,00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Filosofia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170.929,00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48.466,00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Bibliotecologia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153.135,00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106.757,00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4.578,00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Psicologia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402.377,00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122.818,00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Ciencias de la Educación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166.624,00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22.538,00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Carrera de Turismo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225.470,00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105.271,00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Lingüística e Idiomas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699.054,00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95.956,00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186.577,38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Estudios Bolivianos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18.715,00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40.710,00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Archivo Histórico La Paz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28.511,00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1.000,00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Facultativo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43.602,00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Literatura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5.677,00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Historia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1.353,00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Filosofia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3.399,00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Bibliotecología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695,00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Psicologia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14.925,00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Cs. Educación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14.560,00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Turismo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8.262,00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Estudiantes Lingüística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6.785,00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Equipam. Dirección y Coord.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1.974.170,60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Literatura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42.597,00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Historia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17.656,00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Filosofía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8.585,00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Bibliotec.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Psicología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Cs. Educación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Turismo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20.555,00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Equipamiento Lingüística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Prooyecto IDH - Equipamiento I.E.B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Proyecto IDH - Equip.Archivo La Paz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Diplom. en Manejo y Adm. Del Patrim. Doc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37.725,00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3083" marR="3083" marT="3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Diplom. Presencial en Educación Superior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64.362,00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3">
                <a:tc>
                  <a:txBody>
                    <a:bodyPr/>
                    <a:lstStyle/>
                    <a:p>
                      <a:pPr algn="ctr" fontAlgn="ctr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83" marR="3083" marT="3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00100" y="357166"/>
          <a:ext cx="7358115" cy="6151374"/>
        </p:xfrm>
        <a:graphic>
          <a:graphicData uri="http://schemas.openxmlformats.org/drawingml/2006/table">
            <a:tbl>
              <a:tblPr/>
              <a:tblGrid>
                <a:gridCol w="204771"/>
                <a:gridCol w="2634723"/>
                <a:gridCol w="1146720"/>
                <a:gridCol w="1105763"/>
                <a:gridCol w="1133069"/>
                <a:gridCol w="1133069"/>
              </a:tblGrid>
              <a:tr h="1066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FACULTAD DE HUMANIDADES Y CIENCIAS DE LA EDUCACION</a:t>
                      </a: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6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EJECUCION DEL GASTO DURANTE LA </a:t>
                      </a: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6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GESTION 2010</a:t>
                      </a: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6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(Expresado en Bolivianos)</a:t>
                      </a: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33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Nº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ACTIVIDAD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RECURSOS PROPIOS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T.G.N.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I.D.H.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DONACIONES EXTERNAS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Diplomado Virtual en Educación Superior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183.400,00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Maestria Virtual en Educación Superior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94.780,00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Maestria en Literatura Latinoamericana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97.067,00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Postgrado en Estudios Bolivianos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4.732,00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Doctorado en Ciencias de la Educación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15.412,00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Diag. e Identificacion del Potencial Natural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68.920,00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 literatura boliviana contemporanea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9.705,00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Novelas Fundacionales del Bicentenario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35.817,00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Difusión de Relat.  Tradición Oral boliviana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34.847,80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Historias Locales del Agua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49.600,00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Ecologia de los Saberes, salud, nutrición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15.900,00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Desarrollo del Lexico en el Idioma Aymará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64.178,00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Patacamaya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103.000,20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 Chulumani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118.660,20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San Buenaventura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48.216,60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Tiwanacu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44.840,40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Universitaria  Luribay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45.640,20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Univ.Turismo San Buenaventura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127.708,48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Univ. Turismo Chulumani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60.749,36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Univ. Turismo Copacabana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105.068,04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Restauración Predio Casa Montes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11.761,00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Remodelación Mantenimiento Predios de la Facultad Humanidades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112.736,00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Supervisión Construcción Obra Gruesa de Cota Cota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72.000,00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Construcción Adeudos IVA Hidrocarburos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563.493,27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Construcción Obra Gruesa Cota Cota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1.198.756,60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9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Construcción Acabados Cursos Básicos Cota Cota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660.873,77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-   </a:t>
                      </a:r>
                    </a:p>
                  </a:txBody>
                  <a:tcPr marL="4515" marR="4515" marT="4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TOTALES</a:t>
                      </a:r>
                    </a:p>
                  </a:txBody>
                  <a:tcPr marL="4515" marR="4515" marT="4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 3.041.332,47 </a:t>
                      </a:r>
                    </a:p>
                  </a:txBody>
                  <a:tcPr marL="4515" marR="4515" marT="4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1.320.857,31 </a:t>
                      </a:r>
                    </a:p>
                  </a:txBody>
                  <a:tcPr marL="4515" marR="4515" marT="4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4.928.045,25 </a:t>
                      </a:r>
                    </a:p>
                  </a:txBody>
                  <a:tcPr marL="4515" marR="4515" marT="4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   192.155,38 </a:t>
                      </a:r>
                    </a:p>
                  </a:txBody>
                  <a:tcPr marL="4515" marR="4515" marT="4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7414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829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15" marR="4515" marT="45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EJECUCION TOTAL  DE GASTOS 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  9.482.390,41 </a:t>
                      </a:r>
                    </a:p>
                  </a:txBody>
                  <a:tcPr marL="4515" marR="4515" marT="4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61,60%</a:t>
                      </a:r>
                    </a:p>
                  </a:txBody>
                  <a:tcPr marL="4515" marR="4515" marT="45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15" marR="4515" marT="45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2587</Words>
  <Application>Microsoft Office PowerPoint</Application>
  <PresentationFormat>Presentación en pantalla (4:3)</PresentationFormat>
  <Paragraphs>1079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FELIX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UMSA</dc:creator>
  <cp:lastModifiedBy>HISTORIA</cp:lastModifiedBy>
  <cp:revision>8</cp:revision>
  <dcterms:created xsi:type="dcterms:W3CDTF">2011-05-19T19:21:04Z</dcterms:created>
  <dcterms:modified xsi:type="dcterms:W3CDTF">2011-06-10T14:04:39Z</dcterms:modified>
</cp:coreProperties>
</file>